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0" r:id="rId1"/>
  </p:sldMasterIdLst>
  <p:notesMasterIdLst>
    <p:notesMasterId r:id="rId28"/>
  </p:notesMasterIdLst>
  <p:sldIdLst>
    <p:sldId id="257" r:id="rId2"/>
    <p:sldId id="258" r:id="rId3"/>
    <p:sldId id="272" r:id="rId4"/>
    <p:sldId id="259" r:id="rId5"/>
    <p:sldId id="260" r:id="rId6"/>
    <p:sldId id="264" r:id="rId7"/>
    <p:sldId id="275" r:id="rId8"/>
    <p:sldId id="318" r:id="rId9"/>
    <p:sldId id="311" r:id="rId10"/>
    <p:sldId id="319" r:id="rId11"/>
    <p:sldId id="324" r:id="rId12"/>
    <p:sldId id="320" r:id="rId13"/>
    <p:sldId id="322" r:id="rId14"/>
    <p:sldId id="291" r:id="rId15"/>
    <p:sldId id="303" r:id="rId16"/>
    <p:sldId id="278" r:id="rId17"/>
    <p:sldId id="279" r:id="rId18"/>
    <p:sldId id="285" r:id="rId19"/>
    <p:sldId id="286" r:id="rId20"/>
    <p:sldId id="287" r:id="rId21"/>
    <p:sldId id="288" r:id="rId22"/>
    <p:sldId id="289" r:id="rId23"/>
    <p:sldId id="290" r:id="rId24"/>
    <p:sldId id="323" r:id="rId25"/>
    <p:sldId id="325" r:id="rId26"/>
    <p:sldId id="270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84483" autoAdjust="0"/>
  </p:normalViewPr>
  <p:slideViewPr>
    <p:cSldViewPr>
      <p:cViewPr>
        <p:scale>
          <a:sx n="100" d="100"/>
          <a:sy n="100" d="100"/>
        </p:scale>
        <p:origin x="-1860" y="-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2386</c:v>
                </c:pt>
                <c:pt idx="1">
                  <c:v>5558</c:v>
                </c:pt>
                <c:pt idx="2">
                  <c:v>8121</c:v>
                </c:pt>
                <c:pt idx="3">
                  <c:v>13900</c:v>
                </c:pt>
                <c:pt idx="4">
                  <c:v>15119</c:v>
                </c:pt>
                <c:pt idx="5">
                  <c:v>20910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7-D044-9FCD-590A7779C1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7-D044-9FCD-590A7779C1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A7-D044-9FCD-590A7779C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56384"/>
        <c:axId val="147853696"/>
      </c:lineChart>
      <c:catAx>
        <c:axId val="14785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853696"/>
        <c:crosses val="autoZero"/>
        <c:auto val="1"/>
        <c:lblAlgn val="ctr"/>
        <c:lblOffset val="100"/>
        <c:noMultiLvlLbl val="0"/>
      </c:catAx>
      <c:valAx>
        <c:axId val="14785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85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32430</c:v>
                </c:pt>
                <c:pt idx="1">
                  <c:v>97498</c:v>
                </c:pt>
                <c:pt idx="2">
                  <c:v>103625</c:v>
                </c:pt>
                <c:pt idx="3">
                  <c:v>129444</c:v>
                </c:pt>
                <c:pt idx="4">
                  <c:v>83752</c:v>
                </c:pt>
                <c:pt idx="5">
                  <c:v>91196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F-3144-B21C-7FF77FFB38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CF-3144-B21C-7FF77FFB38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CF-3144-B21C-7FF77FFB3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50688"/>
        <c:axId val="148052224"/>
      </c:lineChart>
      <c:catAx>
        <c:axId val="1480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052224"/>
        <c:crosses val="autoZero"/>
        <c:auto val="1"/>
        <c:lblAlgn val="ctr"/>
        <c:lblOffset val="100"/>
        <c:noMultiLvlLbl val="0"/>
      </c:catAx>
      <c:valAx>
        <c:axId val="14805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05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39982502187246E-2"/>
          <c:y val="2.6580149703509293E-2"/>
          <c:w val="0.76465168416448037"/>
          <c:h val="0.8921893652182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surgeries performed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215</c:v>
                </c:pt>
                <c:pt idx="2">
                  <c:v>912</c:v>
                </c:pt>
                <c:pt idx="3">
                  <c:v>1640</c:v>
                </c:pt>
                <c:pt idx="4">
                  <c:v>1429</c:v>
                </c:pt>
                <c:pt idx="5">
                  <c:v>2852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9-5A43-A9F3-6928310DF2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minor surgeries performrd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551</c:v>
                </c:pt>
                <c:pt idx="2">
                  <c:v>2595</c:v>
                </c:pt>
                <c:pt idx="3">
                  <c:v>9892</c:v>
                </c:pt>
                <c:pt idx="4">
                  <c:v>2737</c:v>
                </c:pt>
                <c:pt idx="5">
                  <c:v>5624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9-5A43-A9F3-6928310DF2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chemotherapies administered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142</c:v>
                </c:pt>
                <c:pt idx="4">
                  <c:v>3939</c:v>
                </c:pt>
                <c:pt idx="5">
                  <c:v>4853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9-5A43-A9F3-6928310DF2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cardaic procedures performed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2205</c:v>
                </c:pt>
                <c:pt idx="4">
                  <c:v>3034</c:v>
                </c:pt>
                <c:pt idx="5">
                  <c:v>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9-5A43-A9F3-6928310DF2D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hemodialysis performed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124</c:v>
                </c:pt>
                <c:pt idx="1">
                  <c:v>1641</c:v>
                </c:pt>
                <c:pt idx="2">
                  <c:v>2464</c:v>
                </c:pt>
                <c:pt idx="3">
                  <c:v>2442</c:v>
                </c:pt>
                <c:pt idx="4">
                  <c:v>1924</c:v>
                </c:pt>
                <c:pt idx="5">
                  <c:v>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9-5A43-A9F3-6928310DF2D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gastroenterology procedures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Sheet1!$G$2:$G$7</c:f>
              <c:numCache>
                <c:formatCode>General</c:formatCode>
                <c:ptCount val="6"/>
                <c:pt idx="0">
                  <c:v>8791</c:v>
                </c:pt>
                <c:pt idx="1">
                  <c:v>9263</c:v>
                </c:pt>
                <c:pt idx="2">
                  <c:v>10442</c:v>
                </c:pt>
                <c:pt idx="3">
                  <c:v>11165</c:v>
                </c:pt>
                <c:pt idx="4">
                  <c:v>5967</c:v>
                </c:pt>
                <c:pt idx="5">
                  <c:v>6574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49-5A43-A9F3-6928310DF2D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radiological investigations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Sheet1!$H$2:$H$7</c:f>
              <c:numCache>
                <c:formatCode>General</c:formatCode>
                <c:ptCount val="6"/>
                <c:pt idx="0">
                  <c:v>7668</c:v>
                </c:pt>
                <c:pt idx="1">
                  <c:v>14404</c:v>
                </c:pt>
                <c:pt idx="2">
                  <c:v>22783</c:v>
                </c:pt>
                <c:pt idx="3">
                  <c:v>31656</c:v>
                </c:pt>
                <c:pt idx="4">
                  <c:v>16460</c:v>
                </c:pt>
                <c:pt idx="5">
                  <c:v>15410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49-5A43-A9F3-6928310DF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88928"/>
        <c:axId val="160590464"/>
      </c:barChart>
      <c:catAx>
        <c:axId val="16058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0590464"/>
        <c:crosses val="autoZero"/>
        <c:auto val="1"/>
        <c:lblAlgn val="ctr"/>
        <c:lblOffset val="100"/>
        <c:noMultiLvlLbl val="0"/>
      </c:catAx>
      <c:valAx>
        <c:axId val="16059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058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62500000000053"/>
          <c:y val="5.2746184504714588E-4"/>
          <c:w val="0.13298611111111122"/>
          <c:h val="0.99947253815495229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1EC14-BE75-44BC-AF5E-947726E2DF42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C960-0410-4546-8990-3B09B27D5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C960-0410-4546-8990-3B09B27D59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C71E79-34F8-4FA4-BBE0-1827E6E78901}" type="datetimeFigureOut">
              <a:rPr lang="en-IN" smtClean="0"/>
              <a:pPr/>
              <a:t>15-03-2023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84D77A-C26D-4ED9-8F1A-B9B29455D439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sz="3100" dirty="0"/>
              <a:t>Up-gradation of GMC Srinagar </a:t>
            </a:r>
            <a:br>
              <a:rPr lang="en-IN" sz="3100" dirty="0"/>
            </a:br>
            <a:r>
              <a:rPr lang="en-IN" sz="3100" dirty="0"/>
              <a:t>Originally Conceived as Institute of </a:t>
            </a:r>
            <a:r>
              <a:rPr lang="en-IN" sz="3100" dirty="0" err="1"/>
              <a:t>Traumatology</a:t>
            </a:r>
            <a:r>
              <a:rPr lang="en-IN" sz="3100" dirty="0"/>
              <a:t> and allied </a:t>
            </a:r>
            <a:r>
              <a:rPr lang="en-IN" sz="3100" dirty="0" err="1"/>
              <a:t>Superspecialties</a:t>
            </a:r>
            <a:r>
              <a:rPr lang="en-IN" sz="3100" dirty="0"/>
              <a:t> for GMC Srinagar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Under PMSSY  Scheme</a:t>
            </a:r>
          </a:p>
          <a:p>
            <a:r>
              <a:rPr lang="en-IN" dirty="0"/>
              <a:t>No:- Z 29013/1/2004 SSH dated 21.9.2006.</a:t>
            </a:r>
          </a:p>
          <a:p>
            <a:r>
              <a:rPr lang="en-IN" dirty="0"/>
              <a:t>BUILDING TAKEN OVER FROM CPWD ON 01.07.2015</a:t>
            </a:r>
          </a:p>
          <a:p>
            <a:r>
              <a:rPr lang="en-IN" dirty="0"/>
              <a:t> IPD  FACILITY  STARTED  IN  JUNE  2016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78757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0"/>
          <a:ext cx="9144002" cy="526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897">
                <a:tc gridSpan="7"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                WORK  DONE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OPD  consultations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103625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129444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88752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91196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IPD admissions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Major  surgeries  performed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Minor  surgeries  performed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Chemotherapies  administered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Cardiac</a:t>
                      </a:r>
                      <a:r>
                        <a:rPr lang="en-GB" baseline="0" dirty="0"/>
                        <a:t> procedures  performed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 err="1"/>
                        <a:t>Hemodialysis</a:t>
                      </a:r>
                      <a:r>
                        <a:rPr lang="en-GB" dirty="0"/>
                        <a:t>  performed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Gastroenterology  procedures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r>
                        <a:rPr lang="en-GB" dirty="0"/>
                        <a:t>Radiological</a:t>
                      </a:r>
                      <a:r>
                        <a:rPr lang="en-GB" baseline="0" dirty="0"/>
                        <a:t> 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-1"/>
          <a:ext cx="9143999" cy="543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8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UPGRADATION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2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Facility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BONE  DEXA SCAN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AUGMENTATION  OF  DIALYSIS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</a:rPr>
                        <a:t> MACHINES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8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OPERATION THEATRES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1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CANTEEN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ECHO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SICU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CATH LAB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AMRIT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3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SPECIALISED OT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3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CRYOSTAT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3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NEUROPHYSIOLOGICAL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3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FIBROSCAN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3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SLEEP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H2O2 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32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JAN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AYUSHDI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"/>
          <a:ext cx="9144032" cy="596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652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WORK  DONE  UNDER  AB</a:t>
                      </a:r>
                      <a:r>
                        <a:rPr lang="en-GB" baseline="0" dirty="0"/>
                        <a:t> PMJAY  SEHAT  SCHEME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53">
                <a:tc>
                  <a:txBody>
                    <a:bodyPr/>
                    <a:lstStyle/>
                    <a:p>
                      <a:r>
                        <a:rPr lang="en-GB" sz="1600" b="1" dirty="0"/>
                        <a:t>REGISTRATION</a:t>
                      </a:r>
                      <a:r>
                        <a:rPr lang="en-GB" sz="1600" b="1" baseline="0" dirty="0"/>
                        <a:t> DONE SINCE 26 DEC 2020 TO TILL DATE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18736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en-GB" sz="1600" b="1" dirty="0"/>
                        <a:t>CLAIMS SETTLED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16855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en-GB" sz="1600" b="1" dirty="0"/>
                        <a:t>CLAIMS UNDER PROCESS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1881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r>
                        <a:rPr lang="en-GB" sz="1600" b="1" dirty="0"/>
                        <a:t>IMPLEMENTATION OF CLAIM UTILIZATION</a:t>
                      </a:r>
                      <a:r>
                        <a:rPr lang="en-GB" sz="1600" b="1" baseline="0" dirty="0"/>
                        <a:t> GUIDELINES ISSUED BY H&amp;ME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413">
                <a:tc gridSpan="2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CONVERSION RATE=89%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2976" y="1"/>
            <a:ext cx="792961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ISSUES RELATED TO OUR HOSPITAL PRESENTLY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428611"/>
          <a:ext cx="9143999" cy="472179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7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2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/>
                        <a:t>S.NO</a:t>
                      </a:r>
                      <a:r>
                        <a:rPr lang="en-US" sz="800" b="1" dirty="0"/>
                        <a:t>.</a:t>
                      </a:r>
                      <a:endParaRPr lang="en-US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/>
                        <a:t>NAME OF THE FACILITY </a:t>
                      </a:r>
                      <a:endParaRPr lang="en-US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/>
                        <a:t>ISSUE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/>
                        <a:t>ACTION TAKEN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1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 dirty="0"/>
                        <a:t>01.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OPD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Inadequate Space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Upcoming </a:t>
                      </a:r>
                      <a:r>
                        <a:rPr lang="en-US" sz="1000" dirty="0" err="1"/>
                        <a:t>OPD</a:t>
                      </a:r>
                      <a:r>
                        <a:rPr lang="en-US" sz="1000" dirty="0"/>
                        <a:t> Block, Stores, Faculty rooms  in Premises of </a:t>
                      </a:r>
                      <a:r>
                        <a:rPr lang="en-US" sz="1000" dirty="0" err="1"/>
                        <a:t>SSH</a:t>
                      </a:r>
                      <a:r>
                        <a:rPr lang="en-US" sz="1000" dirty="0"/>
                        <a:t> Work in progress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81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/>
                        <a:t>02.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STORES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No Space demarcated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0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/>
                        <a:t>03.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FACULTY ROOMS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In  adequate number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1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/>
                        <a:t>04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SUPER SPECIALTY ADMISSIONS 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In </a:t>
                      </a:r>
                      <a:r>
                        <a:rPr lang="en-US" sz="900" dirty="0"/>
                        <a:t>adequate</a:t>
                      </a:r>
                      <a:r>
                        <a:rPr lang="en-US" sz="1000" dirty="0"/>
                        <a:t> number of beds for each specialty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Matter taken up with higher authorities.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2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/>
                        <a:t>05.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/>
                        <a:t>LABS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No Pathology/Bio-Chemistry/Microbiology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Space being identified for the same.</a:t>
                      </a:r>
                      <a:endParaRPr lang="en-US" sz="9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Faciltiies</a:t>
                      </a:r>
                      <a:r>
                        <a:rPr lang="en-US" sz="1000" dirty="0"/>
                        <a:t> shared with </a:t>
                      </a:r>
                      <a:r>
                        <a:rPr lang="en-US" sz="1000" dirty="0" err="1"/>
                        <a:t>SMHS</a:t>
                      </a:r>
                      <a:r>
                        <a:rPr lang="en-US" sz="1000" dirty="0"/>
                        <a:t> Hospital for the time being.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00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/>
                        <a:t>06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BLOOD BANK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No Separate Blood Bank in </a:t>
                      </a:r>
                      <a:r>
                        <a:rPr lang="en-US" sz="1000" dirty="0" err="1"/>
                        <a:t>SSH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887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 dirty="0"/>
                        <a:t>07.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PUBLIC CONVENIENCE FACILITY 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Not available around the </a:t>
                      </a:r>
                      <a:r>
                        <a:rPr lang="en-US" sz="1000" dirty="0" err="1"/>
                        <a:t>OPD</a:t>
                      </a:r>
                      <a:r>
                        <a:rPr lang="en-US" sz="1000" dirty="0"/>
                        <a:t>/Registration Counter area.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Matter taken up with the concerned Engineering wing.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2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 dirty="0"/>
                        <a:t>08.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CATEGORIES OF POSTS*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Non Created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Creation of plumbers, electrician’s drivers, cleaners, sweeper’s posts projected.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7723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 dirty="0"/>
                        <a:t>09.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CAUSALTY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Non Functioning because of dearth of staff, conversion into store and sewage leakage from the ceilings because of choked pipes.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/>
                        <a:t>Dearth of staff (Medical/ Para Medical) projected.</a:t>
                      </a:r>
                      <a:endParaRPr lang="en-US" sz="9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/>
                        <a:t>The issue of seepage discussed with Chief Engineer </a:t>
                      </a:r>
                      <a:r>
                        <a:rPr lang="en-US" sz="1000" dirty="0" err="1"/>
                        <a:t>CPWD</a:t>
                      </a:r>
                      <a:r>
                        <a:rPr lang="en-US" sz="1000" dirty="0"/>
                        <a:t> but no concrete action taken by them till date.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79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000" dirty="0"/>
                        <a:t>10.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MRD</a:t>
                      </a:r>
                      <a:r>
                        <a:rPr lang="en-US" sz="900" dirty="0"/>
                        <a:t> SECTION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Non Computerized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Process has been undertaken and expected to be completed soon.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22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900" dirty="0"/>
                        <a:t>11.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B STORE 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No Such Facility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Matter taken up with the concerned Engineering wing.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22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0362" marR="40362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Staff of SSH(borne on our establishment) &amp; posted in other associated</a:t>
                      </a:r>
                      <a:r>
                        <a:rPr lang="en-US" sz="2000" baseline="0" dirty="0">
                          <a:latin typeface="Calibri"/>
                          <a:ea typeface="Calibri"/>
                          <a:cs typeface="Times New Roman"/>
                        </a:rPr>
                        <a:t> Hospitals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"/>
          <a:ext cx="9144000" cy="500328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6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4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/>
                        <a:t>CREATION OF POSTS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/>
                        <a:t>S.No</a:t>
                      </a:r>
                      <a:r>
                        <a:rPr lang="en-US" sz="900" u="none" strike="noStrike" dirty="0"/>
                        <a:t>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/>
                        <a:t>Name of the posts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/>
                        <a:t>Requirement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Drivers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Cleaner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Sweeper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Cook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X-Ray Tech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Medical Record Keeper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Data Entry 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Plumber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Telephone 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/>
                        <a:t>STP</a:t>
                      </a:r>
                      <a:r>
                        <a:rPr lang="en-US" sz="800" u="none" strike="noStrike" dirty="0"/>
                        <a:t> Supervisor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/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Jr. Stenographer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Sr. Stenographer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Electric Foremen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Sr. Electrician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/>
                        <a:t>Jr.Electrician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Fitter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Carpenter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Barber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/>
                        <a:t>CSSD</a:t>
                      </a:r>
                      <a:r>
                        <a:rPr lang="en-US" sz="800" u="none" strike="noStrike" dirty="0"/>
                        <a:t> Assistant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/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/>
                        <a:t>CSSD</a:t>
                      </a:r>
                      <a:r>
                        <a:rPr lang="en-US" sz="800" u="none" strike="noStrike" dirty="0"/>
                        <a:t> Attendant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Gardeners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Mech. Foreman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Sanitary Inspectors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/>
                        <a:t>Jamadars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Medical record Tech.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Sr. Receptionist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Jr. Assistant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Stenotypist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Lift 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/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Sr. Plumber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Dialysis Assistant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0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House Keeping Manager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26" marR="5426" marT="5426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"/>
            <a:ext cx="702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rgbClr val="FFFF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SS 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3" y="1000114"/>
            <a:ext cx="9414495" cy="41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57686" cy="2600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0"/>
            <a:ext cx="4786314" cy="2589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947"/>
            <a:ext cx="4429124" cy="2695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357436"/>
            <a:ext cx="4714876" cy="27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2816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0"/>
            <a:ext cx="43576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0"/>
            <a:ext cx="50006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6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u="sng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1610"/>
            <a:ext cx="9144000" cy="369189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7030A0"/>
                </a:solidFill>
              </a:rPr>
              <a:t>Area  5.3  acres, situation  Karan Nagar.</a:t>
            </a:r>
          </a:p>
          <a:p>
            <a:r>
              <a:rPr lang="en-IN" sz="2400" dirty="0">
                <a:solidFill>
                  <a:srgbClr val="7030A0"/>
                </a:solidFill>
              </a:rPr>
              <a:t>Four  storey  building. Ground  floor  and  three  floors. Total square area 12730 sq.mt</a:t>
            </a:r>
          </a:p>
          <a:p>
            <a:r>
              <a:rPr lang="en-IN" sz="2400" dirty="0">
                <a:solidFill>
                  <a:srgbClr val="7030A0"/>
                </a:solidFill>
              </a:rPr>
              <a:t>Bed  strength  220 beds.</a:t>
            </a:r>
          </a:p>
          <a:p>
            <a:r>
              <a:rPr lang="en-IN" sz="2400" dirty="0">
                <a:solidFill>
                  <a:srgbClr val="7030A0"/>
                </a:solidFill>
              </a:rPr>
              <a:t>Operation  theatres: -</a:t>
            </a:r>
          </a:p>
          <a:p>
            <a:pPr lvl="2"/>
            <a:r>
              <a:rPr lang="en-IN" sz="2000" dirty="0">
                <a:solidFill>
                  <a:srgbClr val="7030A0"/>
                </a:solidFill>
              </a:rPr>
              <a:t>Ground Floor (02  Tables) for Day procedures .</a:t>
            </a:r>
          </a:p>
          <a:p>
            <a:pPr lvl="2"/>
            <a:r>
              <a:rPr lang="en-IN" sz="2000" dirty="0">
                <a:solidFill>
                  <a:srgbClr val="7030A0"/>
                </a:solidFill>
              </a:rPr>
              <a:t>Third  floor ( 06 Tables)</a:t>
            </a:r>
          </a:p>
          <a:p>
            <a:pPr lvl="2"/>
            <a:r>
              <a:rPr lang="en-IN" sz="2000" dirty="0">
                <a:solidFill>
                  <a:srgbClr val="7030A0"/>
                </a:solidFill>
              </a:rPr>
              <a:t> modular  and  integrated ( 03 Tables)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9712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04048" cy="2427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"/>
            <a:ext cx="4143372" cy="2427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74"/>
            <a:ext cx="5037182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428874"/>
            <a:ext cx="4071934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5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32044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"/>
            <a:ext cx="42148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7686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0"/>
            <a:ext cx="4786314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357686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571750"/>
            <a:ext cx="478631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0"/>
            <a:ext cx="3929058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571750"/>
            <a:ext cx="392905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34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14296"/>
            <a:ext cx="756589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UPCOMING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357304"/>
            <a:ext cx="8429684" cy="3643338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sz="3600" dirty="0"/>
              <a:t>1</a:t>
            </a:r>
            <a:r>
              <a:rPr lang="en-US" dirty="0"/>
              <a:t>.NEW OPD BLOCK HOUSING</a:t>
            </a:r>
          </a:p>
          <a:p>
            <a:pPr marL="514350" indent="-514350" algn="l">
              <a:buFont typeface="+mj-lt"/>
              <a:buAutoNum type="romanLcPeriod"/>
            </a:pPr>
            <a:r>
              <a:rPr lang="en-US" sz="2000" dirty="0"/>
              <a:t>OPD</a:t>
            </a:r>
          </a:p>
          <a:p>
            <a:pPr marL="514350" indent="-514350" algn="l">
              <a:buFont typeface="+mj-lt"/>
              <a:buAutoNum type="romanLcPeriod"/>
            </a:pPr>
            <a:r>
              <a:rPr lang="en-US" sz="2000" dirty="0"/>
              <a:t>BLOOD BANK</a:t>
            </a:r>
          </a:p>
          <a:p>
            <a:pPr marL="514350" indent="-514350" algn="l">
              <a:buFont typeface="+mj-lt"/>
              <a:buAutoNum type="romanLcPeriod"/>
            </a:pPr>
            <a:r>
              <a:rPr lang="en-US" sz="2000" dirty="0"/>
              <a:t>LABS</a:t>
            </a:r>
          </a:p>
          <a:p>
            <a:pPr marL="514350" indent="-514350" algn="l">
              <a:buFont typeface="+mj-lt"/>
              <a:buAutoNum type="romanLcPeriod"/>
            </a:pPr>
            <a:r>
              <a:rPr lang="en-US" sz="2000" dirty="0"/>
              <a:t>STORES</a:t>
            </a:r>
          </a:p>
          <a:p>
            <a:pPr algn="l"/>
            <a:r>
              <a:rPr lang="en-US" sz="3600" dirty="0"/>
              <a:t>2</a:t>
            </a:r>
            <a:r>
              <a:rPr lang="en-US" dirty="0"/>
              <a:t>.CREATION OF NEPHROUROLOGICAL UNIT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-1"/>
          <a:ext cx="9143999" cy="509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WARD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9">
                <a:tc>
                  <a:txBody>
                    <a:bodyPr/>
                    <a:lstStyle/>
                    <a:p>
                      <a:r>
                        <a:rPr lang="en-US" sz="1400" dirty="0"/>
                        <a:t>DAYCARE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GROUND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01">
                <a:tc>
                  <a:txBody>
                    <a:bodyPr/>
                    <a:lstStyle/>
                    <a:p>
                      <a:r>
                        <a:rPr lang="en-US" sz="1400" dirty="0"/>
                        <a:t>ENDOCRINOLOGY</a:t>
                      </a:r>
                      <a:r>
                        <a:rPr lang="en-US" sz="1400" baseline="0" dirty="0"/>
                        <a:t> 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GROUND </a:t>
                      </a:r>
                      <a:r>
                        <a:rPr lang="en-US" sz="1400" dirty="0"/>
                        <a:t>FLOOR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39">
                <a:tc>
                  <a:txBody>
                    <a:bodyPr/>
                    <a:lstStyle/>
                    <a:p>
                      <a:r>
                        <a:rPr lang="en-US" sz="1400" dirty="0"/>
                        <a:t>CARDIOLOGY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IST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39">
                <a:tc>
                  <a:txBody>
                    <a:bodyPr/>
                    <a:lstStyle/>
                    <a:p>
                      <a:r>
                        <a:rPr lang="en-US" sz="1400" dirty="0"/>
                        <a:t>CVTS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IST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88">
                <a:tc>
                  <a:txBody>
                    <a:bodyPr/>
                    <a:lstStyle/>
                    <a:p>
                      <a:r>
                        <a:rPr lang="en-US" sz="1400" dirty="0"/>
                        <a:t>NEUROSURGERY</a:t>
                      </a:r>
                      <a:r>
                        <a:rPr lang="en-US" sz="1400" baseline="0" dirty="0"/>
                        <a:t> 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IST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25">
                <a:tc>
                  <a:txBody>
                    <a:bodyPr/>
                    <a:lstStyle/>
                    <a:p>
                      <a:r>
                        <a:rPr lang="en-US" sz="1400" dirty="0"/>
                        <a:t>PAEDIATRIC AND</a:t>
                      </a:r>
                      <a:r>
                        <a:rPr lang="en-US" sz="1400" baseline="0" dirty="0"/>
                        <a:t> SURGICAL GASTRO 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IST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39">
                <a:tc>
                  <a:txBody>
                    <a:bodyPr/>
                    <a:lstStyle/>
                    <a:p>
                      <a:r>
                        <a:rPr lang="en-US" sz="1400" dirty="0"/>
                        <a:t>NEUROLOGY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IST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25">
                <a:tc>
                  <a:txBody>
                    <a:bodyPr/>
                    <a:lstStyle/>
                    <a:p>
                      <a:r>
                        <a:rPr lang="en-US" sz="1400" dirty="0"/>
                        <a:t>UROLOGY AND NEPHROLOGY</a:t>
                      </a:r>
                      <a:r>
                        <a:rPr lang="en-US" sz="1400" baseline="0" dirty="0"/>
                        <a:t> 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839">
                <a:tc>
                  <a:txBody>
                    <a:bodyPr/>
                    <a:lstStyle/>
                    <a:p>
                      <a:r>
                        <a:rPr lang="en-US" sz="1400" dirty="0"/>
                        <a:t>DIALYSIS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02(B)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988">
                <a:tc>
                  <a:txBody>
                    <a:bodyPr/>
                    <a:lstStyle/>
                    <a:p>
                      <a:r>
                        <a:rPr lang="en-US" sz="1400" dirty="0"/>
                        <a:t>MEDICAL GASTRO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2377">
                <a:tc>
                  <a:txBody>
                    <a:bodyPr/>
                    <a:lstStyle/>
                    <a:p>
                      <a:r>
                        <a:rPr lang="en-US" sz="1400" dirty="0"/>
                        <a:t>PLASTIC</a:t>
                      </a:r>
                      <a:r>
                        <a:rPr lang="en-US" sz="1400" baseline="0" dirty="0"/>
                        <a:t> SURGERY AND SURGICAL ONCOLOGY 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839">
                <a:tc>
                  <a:txBody>
                    <a:bodyPr/>
                    <a:lstStyle/>
                    <a:p>
                      <a:r>
                        <a:rPr lang="en-US" sz="1400" dirty="0"/>
                        <a:t>SICU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r>
                        <a:rPr lang="en-US" sz="1400" baseline="30000" dirty="0"/>
                        <a:t>RD</a:t>
                      </a:r>
                      <a:r>
                        <a:rPr lang="en-US" sz="1400" dirty="0"/>
                        <a:t>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40" y="1071552"/>
            <a:ext cx="7504960" cy="2508648"/>
          </a:xfrm>
        </p:spPr>
        <p:txBody>
          <a:bodyPr>
            <a:noAutofit/>
          </a:bodyPr>
          <a:lstStyle/>
          <a:p>
            <a:r>
              <a:rPr lang="en-IN" sz="8000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44" y="478632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Dr.  </a:t>
            </a:r>
            <a:r>
              <a:rPr lang="en-IN" sz="800" dirty="0" err="1"/>
              <a:t>MAK</a:t>
            </a:r>
            <a:r>
              <a:rPr lang="en-IN" sz="800" dirty="0"/>
              <a:t> (22-11-2018)</a:t>
            </a:r>
          </a:p>
          <a:p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84068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3030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marL="571500" indent="-571500" algn="just">
              <a:buFont typeface="Wingdings" pitchFamily="2" charset="2"/>
              <a:buChar char="§"/>
            </a:pPr>
            <a:br>
              <a:rPr lang="en-US" dirty="0"/>
            </a:br>
            <a:br>
              <a:rPr lang="en-US" sz="4000" dirty="0"/>
            </a:br>
            <a:r>
              <a:rPr lang="en-US" sz="4000" dirty="0"/>
              <a:t>Originally conceived as Institute of Trauma &amp; allied Specialties.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85932"/>
            <a:ext cx="9144000" cy="16430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571500" indent="-5715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sz="39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Presently catering to Super Specialty facilities</a:t>
            </a:r>
            <a:r>
              <a:rPr lang="en-US" sz="39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9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(Seven/Medical/Seven Surgical/Anesthesiology/Radiology)</a:t>
            </a:r>
          </a:p>
        </p:txBody>
      </p:sp>
    </p:spTree>
    <p:extLst>
      <p:ext uri="{BB962C8B-B14F-4D97-AF65-F5344CB8AC3E}">
        <p14:creationId xmlns:p14="http://schemas.microsoft.com/office/powerpoint/2010/main" val="85293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IN" dirty="0"/>
              <a:t>                      VISION</a:t>
            </a:r>
            <a:br>
              <a:rPr lang="en-IN" sz="2800" dirty="0"/>
            </a:br>
            <a:r>
              <a:rPr lang="en-IN" sz="2800" dirty="0"/>
              <a:t>         </a:t>
            </a:r>
            <a:r>
              <a:rPr lang="en-IN" sz="2000" b="1" u="sng" dirty="0">
                <a:latin typeface="Californian FB" pitchFamily="18" charset="0"/>
              </a:rPr>
              <a:t>Concern, Consideration, Compassion  and  Commitment</a:t>
            </a:r>
            <a:endParaRPr lang="en-IN" sz="2800" b="1" u="sng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0"/>
            <a:ext cx="9144000" cy="400051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N" sz="2400" dirty="0"/>
              <a:t>Delivering  tertiary, quaternary non  intrusive  health  care  with  human  touch</a:t>
            </a:r>
          </a:p>
          <a:p>
            <a:r>
              <a:rPr lang="en-IN" sz="2400" dirty="0"/>
              <a:t>Ensuring  </a:t>
            </a:r>
          </a:p>
          <a:p>
            <a:r>
              <a:rPr lang="en-IN" sz="2400" dirty="0"/>
              <a:t>care    with  integrity    and    ethics.</a:t>
            </a:r>
          </a:p>
          <a:p>
            <a:r>
              <a:rPr lang="en-IN" sz="2400" dirty="0"/>
              <a:t>Adhering  to  National  and  International  norms.</a:t>
            </a:r>
          </a:p>
          <a:p>
            <a:r>
              <a:rPr lang="en-IN" sz="2400" dirty="0"/>
              <a:t>Integrating  and synchronising  allied  super-specialities.</a:t>
            </a:r>
          </a:p>
          <a:p>
            <a:r>
              <a:rPr lang="en-IN" sz="2400" dirty="0"/>
              <a:t>Clubbing  research, education and  patent  care at  the supra  optimum levels.</a:t>
            </a:r>
          </a:p>
          <a:p>
            <a:r>
              <a:rPr lang="en-IN" sz="2400" dirty="0"/>
              <a:t>Achieving  professional  excellence.</a:t>
            </a:r>
          </a:p>
          <a:p>
            <a:pPr marL="82296" indent="0" algn="ctr">
              <a:buNone/>
            </a:pPr>
            <a:r>
              <a:rPr lang="en-IN" sz="2800" dirty="0">
                <a:solidFill>
                  <a:srgbClr val="FF0000"/>
                </a:solidFill>
              </a:rPr>
              <a:t>MOTTO  “</a:t>
            </a:r>
            <a:r>
              <a:rPr lang="en-IN" sz="2800" u="sng" dirty="0">
                <a:solidFill>
                  <a:srgbClr val="FF0000"/>
                </a:solidFill>
              </a:rPr>
              <a:t>PATIENT  FIRST</a:t>
            </a:r>
            <a:r>
              <a:rPr lang="en-IN" sz="2800" dirty="0">
                <a:solidFill>
                  <a:srgbClr val="FF0000"/>
                </a:solidFill>
              </a:rPr>
              <a:t>”</a:t>
            </a:r>
          </a:p>
          <a:p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738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541"/>
            <a:ext cx="8229600" cy="1137773"/>
          </a:xfrm>
        </p:spPr>
        <p:txBody>
          <a:bodyPr>
            <a:normAutofit/>
          </a:bodyPr>
          <a:lstStyle/>
          <a:p>
            <a:r>
              <a:rPr lang="en-IN" sz="3200" dirty="0"/>
              <a:t>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610359"/>
              </p:ext>
            </p:extLst>
          </p:nvPr>
        </p:nvGraphicFramePr>
        <p:xfrm>
          <a:off x="5" y="1"/>
          <a:ext cx="9143996" cy="515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1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Support</a:t>
                      </a:r>
                      <a:r>
                        <a:rPr lang="en-IN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IN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SPECIFICATION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DEFICIENCY IF  ANY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 SUPPLY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ONE  TUBE WELL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MAIN SUPPLY  2 INCHES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SUMP    30000 LTS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MAIN TANKI    02   OF  25000   EACH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FIRE  FIGHTING  25000LTS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7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STP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r>
                        <a:rPr lang="en-IN" sz="11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MLD</a:t>
                      </a:r>
                      <a:endParaRPr lang="en-IN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754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ELECTRICAL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0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Shireen</a:t>
                      </a: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IN" sz="10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Bagh</a:t>
                      </a: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11000 v.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UPS</a:t>
                      </a:r>
                      <a:r>
                        <a:rPr lang="en-IN" sz="1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facility  to  the  tune  of   100 %   for  OT’s   and</a:t>
                      </a:r>
                      <a:r>
                        <a:rPr lang="en-IN" sz="1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ICU’s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AVR INSTALLED</a:t>
                      </a:r>
                      <a:endParaRPr lang="en-IN" sz="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94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DG  SETS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750kv  x 3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One </a:t>
                      </a:r>
                      <a:r>
                        <a:rPr lang="en-IN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non functional</a:t>
                      </a:r>
                      <a:endParaRPr lang="en-I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39">
                <a:tc rowSpan="2"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LIFTS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NO’S   OF  26  PASSENGERS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two functional  and  one expected  to  be  functional  soon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3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NO’S  OF  08 PASSENGERS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 non  functional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54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OXYGEN  PLANT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Three</a:t>
                      </a:r>
                      <a:r>
                        <a:rPr lang="en-IN" sz="14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Plants of </a:t>
                      </a:r>
                      <a:r>
                        <a:rPr lang="en-IN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800 LPM  500 LPM,1000LPM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functional  with  additional   backup  of  vital areas.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CCTV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INSTALLED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EPABX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INSTALLED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INSTALLED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6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CSSD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 horizontal  autoclaves available + ETO facility available+</a:t>
                      </a:r>
                      <a:r>
                        <a:rPr lang="en-IN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IN" sz="11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IN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IN" sz="11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IN" sz="1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Plasma</a:t>
                      </a:r>
                      <a:endParaRPr lang="en-IN" sz="10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FIRE FIGHTING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Hydrant/ extinguishers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58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6257940" cy="59723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Specialities  Available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308181"/>
              </p:ext>
            </p:extLst>
          </p:nvPr>
        </p:nvGraphicFramePr>
        <p:xfrm>
          <a:off x="0" y="690582"/>
          <a:ext cx="9144000" cy="445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52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  of  the Speciality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OPD FACILITY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IPD FACILITY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1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GASTROENTEROLOGY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2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NEUROSURGERY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3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UROLOGY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4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 err="1">
                          <a:effectLst/>
                        </a:rPr>
                        <a:t>CVTS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5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SURGICAL  ONCOLOGY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6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CARDIOLOGY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7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PLASTIC  AND  RECONSTRUCTIVE SURGERY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8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SURGICAL  GASTROENTEROLOGY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9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NEPHROLOGY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                                                                 YES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Dialysis ( emergency) only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10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CLINICAL  HAEMATOLOGY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</a:t>
                      </a:r>
                      <a:r>
                        <a:rPr lang="en-IN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11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NEUROLOGY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                                                               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12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ENDOCRINOLOGY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    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13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MEDICAL  ONCOLOGY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BOTH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14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PAEDIATRIC  SURGERY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 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Deptt</a:t>
                      </a:r>
                      <a:r>
                        <a:rPr lang="en-IN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Of Radiology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Anaesthesiology &amp; Critical</a:t>
                      </a:r>
                      <a:r>
                        <a:rPr lang="en-IN" sz="1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Care 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BOTH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83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4143372" cy="514349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79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239">
                <a:tc gridSpan="2">
                  <a:txBody>
                    <a:bodyPr/>
                    <a:lstStyle/>
                    <a:p>
                      <a:pPr algn="ctr" rtl="0" fontAlgn="t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Gill Sans MT"/>
                      </a:endParaRPr>
                    </a:p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Gill Sans MT"/>
                        </a:rPr>
                        <a:t>IPD    STATISTICS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Gill Sans MT"/>
                      </a:endParaRPr>
                    </a:p>
                  </a:txBody>
                  <a:tcPr marL="4715" marR="4715" marT="4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YEAR</a:t>
                      </a:r>
                    </a:p>
                  </a:txBody>
                  <a:tcPr marL="4715" marR="4715" marT="4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NO.  OF ADMISSIONS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2386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5558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8121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13900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15119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48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20910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214810" y="0"/>
          <a:ext cx="492919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38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4357686" cy="5143498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89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1851">
                <a:tc gridSpan="2">
                  <a:txBody>
                    <a:bodyPr/>
                    <a:lstStyle/>
                    <a:p>
                      <a:pPr algn="ctr" rtl="0" fontAlgn="t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Gill Sans MT"/>
                      </a:endParaRPr>
                    </a:p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Gill Sans MT"/>
                        </a:rPr>
                        <a:t>OPD    STATISTICS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Gill Sans MT"/>
                      </a:endParaRPr>
                    </a:p>
                  </a:txBody>
                  <a:tcPr marL="4715" marR="4715" marT="4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YEAR</a:t>
                      </a:r>
                    </a:p>
                  </a:txBody>
                  <a:tcPr marL="4715" marR="4715" marT="4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NO.  OF PATIENTS</a:t>
                      </a:r>
                    </a:p>
                  </a:txBody>
                  <a:tcPr marL="4715" marR="4715" marT="4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53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32430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97498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1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103625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129444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83752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3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2021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91196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357686" y="0"/>
          <a:ext cx="478631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/>
              <a:tblGrid>
                <a:gridCol w="413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958">
                <a:tc gridSpan="2"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COVID</a:t>
                      </a:r>
                      <a:r>
                        <a:rPr lang="en-IN" sz="2400" b="1" i="0" u="none" strike="noStrike" baseline="0" dirty="0">
                          <a:solidFill>
                            <a:srgbClr val="006100"/>
                          </a:solidFill>
                          <a:latin typeface="Calibri"/>
                        </a:rPr>
                        <a:t> WORK</a:t>
                      </a:r>
                      <a:endParaRPr lang="en-IN" sz="2400" b="1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IN" sz="1400" b="1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IN" sz="1400" b="1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4117" marR="4117" marT="4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06">
                <a:tc>
                  <a:txBody>
                    <a:bodyPr/>
                    <a:lstStyle/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HEALTH WORKERS WHO TESTED POSITIVE</a:t>
                      </a: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229</a:t>
                      </a: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NUMBER OF RAT TESTS DONE</a:t>
                      </a: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16153</a:t>
                      </a: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4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NUMBER OF RTPCR DONE</a:t>
                      </a: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28737</a:t>
                      </a: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ADMIITED PATIENTS WHO WERE COVID-19</a:t>
                      </a:r>
                      <a:r>
                        <a:rPr lang="en-IN" sz="1200" b="1" i="0" u="none" strike="noStrike" baseline="0" dirty="0">
                          <a:solidFill>
                            <a:srgbClr val="000000"/>
                          </a:solidFill>
                          <a:latin typeface="Gill Sans MT"/>
                        </a:rPr>
                        <a:t> POSITIVE</a:t>
                      </a:r>
                    </a:p>
                    <a:p>
                      <a:pPr algn="ctr" rtl="0" fontAlgn="b"/>
                      <a:endParaRPr lang="en-IN" sz="1200" b="1" i="0" u="none" strike="noStrike" baseline="0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230</a:t>
                      </a: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COVID POSITIVE DEATHS</a:t>
                      </a:r>
                      <a:r>
                        <a:rPr lang="en-IN" sz="1200" b="1" i="0" u="none" strike="noStrike" baseline="0" dirty="0">
                          <a:solidFill>
                            <a:srgbClr val="000000"/>
                          </a:solidFill>
                          <a:latin typeface="Gill Sans MT"/>
                        </a:rPr>
                        <a:t> </a:t>
                      </a:r>
                    </a:p>
                    <a:p>
                      <a:pPr algn="ctr" rtl="0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06</a:t>
                      </a:r>
                    </a:p>
                    <a:p>
                      <a:pPr algn="ctr" rtl="0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4117" marR="4117" marT="41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2957</TotalTime>
  <Words>1075</Words>
  <Application>Microsoft Office PowerPoint</Application>
  <PresentationFormat>On-screen Show (16:9)</PresentationFormat>
  <Paragraphs>501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                Up-gradation of GMC Srinagar  Originally Conceived as Institute of Traumatology and allied Superspecialties for GMC Srinagar</vt:lpstr>
      <vt:lpstr>Background</vt:lpstr>
      <vt:lpstr>  Originally conceived as Institute of Trauma &amp; allied Specialties. </vt:lpstr>
      <vt:lpstr>                      VISION          Concern, Consideration, Compassion  and  Commitment</vt:lpstr>
      <vt:lpstr>SERVICES</vt:lpstr>
      <vt:lpstr>Specialities  Available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Govt. Superspeciality  Hospital Shireen  bagh  Srinagar</dc:title>
  <dc:creator>RMO</dc:creator>
  <cp:lastModifiedBy>919149978088</cp:lastModifiedBy>
  <cp:revision>410</cp:revision>
  <dcterms:created xsi:type="dcterms:W3CDTF">2018-05-12T05:20:20Z</dcterms:created>
  <dcterms:modified xsi:type="dcterms:W3CDTF">2023-03-15T05:05:48Z</dcterms:modified>
</cp:coreProperties>
</file>